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handoutMasterIdLst>
    <p:handoutMasterId r:id="rId18"/>
  </p:handoutMasterIdLst>
  <p:sldIdLst>
    <p:sldId id="320" r:id="rId5"/>
    <p:sldId id="282" r:id="rId6"/>
    <p:sldId id="283" r:id="rId7"/>
    <p:sldId id="284" r:id="rId8"/>
    <p:sldId id="285" r:id="rId9"/>
    <p:sldId id="290" r:id="rId10"/>
    <p:sldId id="293" r:id="rId11"/>
    <p:sldId id="291" r:id="rId12"/>
    <p:sldId id="323" r:id="rId13"/>
    <p:sldId id="310" r:id="rId14"/>
    <p:sldId id="314" r:id="rId15"/>
    <p:sldId id="321" r:id="rId16"/>
    <p:sldId id="322" r:id="rId1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BDE9C-BC56-4C99-BD09-8BC161F708D2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F6543-944B-49B1-ABBC-CFE9242FFDC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80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421324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797811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2737809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4232284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F3DE-9FEF-4688-92BA-45F5E2DB7A3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292A-366A-4444-AB95-738A59881FCA}" type="slidenum">
              <a:rPr lang="es-PE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13240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32284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80930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89807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84305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86019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5549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6580930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84393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28113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78113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37809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13240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32284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80930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89807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84305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8601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3989807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55491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84393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28113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78113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3780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198430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578601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425549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578439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692811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72A2-0861-4088-B96E-F2210E38F24C}" type="datetimeFigureOut">
              <a:rPr lang="es-PE" smtClean="0"/>
              <a:pPr/>
              <a:t>10/04/2018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9F857-359C-462A-964B-3520E6AF9C4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490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F3DE-9FEF-4688-92BA-45F5E2DB7A3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B292A-366A-4444-AB95-738A59881FC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0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72A2-0861-4088-B96E-F2210E38F24C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10/04/2018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9F857-359C-462A-964B-3520E6AF9C46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0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hyperlink" Target="mailto:peru@sopecard.org" TargetMode="External"/><Relationship Id="rId4" Type="http://schemas.openxmlformats.org/officeDocument/2006/relationships/hyperlink" Target="http://www.sopecard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peru@sopecard.org" TargetMode="External"/><Relationship Id="rId4" Type="http://schemas.openxmlformats.org/officeDocument/2006/relationships/hyperlink" Target="http://www.sopecard.or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3.jpe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19.jpeg"/><Relationship Id="rId12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5" Type="http://schemas.openxmlformats.org/officeDocument/2006/relationships/image" Target="../media/image18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licha - Brisas del Titicaca H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900608" y="313869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1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936" y="348603"/>
            <a:ext cx="8229600" cy="45259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b="1" dirty="0">
                <a:solidFill>
                  <a:srgbClr val="FFFF00"/>
                </a:solidFill>
                <a:ea typeface="Calibri"/>
                <a:cs typeface="Times New Roman"/>
              </a:rPr>
              <a:t>CARDIOSUR 2018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2000" b="1" dirty="0">
                <a:solidFill>
                  <a:srgbClr val="FFFF00"/>
                </a:solidFill>
                <a:ea typeface="Calibri"/>
                <a:cs typeface="Times New Roman"/>
              </a:rPr>
              <a:t>XXVIII CONGRESO  SUDAMERICANO</a:t>
            </a:r>
            <a:r>
              <a:rPr lang="es-PE" sz="1100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es-PE" sz="2000" b="1" dirty="0">
                <a:solidFill>
                  <a:srgbClr val="FFFF00"/>
                </a:solidFill>
                <a:ea typeface="Calibri"/>
                <a:cs typeface="Times New Roman"/>
              </a:rPr>
              <a:t>DE CARDIOLOGIA</a:t>
            </a:r>
            <a:endParaRPr lang="es-PE" sz="20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s-PE" dirty="0">
              <a:solidFill>
                <a:srgbClr val="FFFF00"/>
              </a:solidFill>
            </a:endParaRPr>
          </a:p>
        </p:txBody>
      </p:sp>
      <p:pic>
        <p:nvPicPr>
          <p:cNvPr id="5" name="4 Imagen" descr="29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32" y="47667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sopecard.org/peru/images/logosp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60050"/>
            <a:ext cx="1218437" cy="106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99792" y="6237312"/>
            <a:ext cx="352839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prstClr val="white"/>
                </a:solidFill>
                <a:ea typeface="Calibri"/>
                <a:cs typeface="Times New Roman"/>
              </a:rPr>
              <a:t>SHERATON LIMA HOTEL</a:t>
            </a:r>
          </a:p>
          <a:p>
            <a:pPr algn="ctr"/>
            <a:r>
              <a:rPr lang="es-PE" b="1" dirty="0">
                <a:solidFill>
                  <a:prstClr val="white"/>
                </a:solidFill>
                <a:ea typeface="Calibri"/>
                <a:cs typeface="Times New Roman"/>
              </a:rPr>
              <a:t>LIMA, 27 al 30 de Junio 2018 </a:t>
            </a:r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63688" y="1484784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XIX CURSO DE CARDIOLOGIA PARA EL CONSULTOR</a:t>
            </a:r>
            <a:endParaRPr lang="es-PE" sz="9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1988840"/>
            <a:ext cx="396044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prstClr val="white"/>
                </a:solidFill>
                <a:cs typeface="Times New Roman"/>
              </a:rPr>
              <a:t>Organizado por</a:t>
            </a:r>
          </a:p>
          <a:p>
            <a:pPr algn="ctr"/>
            <a:r>
              <a:rPr lang="es-PE" b="1" dirty="0">
                <a:solidFill>
                  <a:prstClr val="white"/>
                </a:solidFill>
                <a:cs typeface="Times New Roman"/>
              </a:rPr>
              <a:t>SOCIEDAD PERUANA DE CARDIOLOGÍA</a:t>
            </a:r>
            <a:endParaRPr lang="es-PE" dirty="0">
              <a:solidFill>
                <a:prstClr val="white"/>
              </a:solidFill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465613"/>
              </p:ext>
            </p:extLst>
          </p:nvPr>
        </p:nvGraphicFramePr>
        <p:xfrm>
          <a:off x="1835695" y="2795666"/>
          <a:ext cx="5587930" cy="3120390"/>
        </p:xfrm>
        <a:graphic>
          <a:graphicData uri="http://schemas.openxmlformats.org/drawingml/2006/table">
            <a:tbl>
              <a:tblPr firstRow="1" firstCol="1" bandRow="1"/>
              <a:tblGrid>
                <a:gridCol w="2096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PE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Hasta 31 de Mayo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Después del 1º Junio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Miembros SPC </a:t>
                      </a:r>
                      <a:r>
                        <a:rPr lang="es-PE" sz="11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ACTIVOS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S/   400.00 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S/    500.00 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Miembros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S/   600.00 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S/    700.00 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Residentes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S/    300.00 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S/    300.00 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Enfermeras   y Tecnólogos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S/   250.00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S/  250.00 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Médicos Extranjeros: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 US$    400.00 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         US$    500.00 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819700"/>
      </p:ext>
    </p:extLst>
  </p:cSld>
  <p:clrMapOvr>
    <a:masterClrMapping/>
  </p:clrMapOvr>
  <p:transition advTm="5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694"/>
            <a:ext cx="8229600" cy="1143000"/>
          </a:xfrm>
        </p:spPr>
        <p:txBody>
          <a:bodyPr>
            <a:normAutofit/>
          </a:bodyPr>
          <a:lstStyle/>
          <a:p>
            <a:r>
              <a:rPr lang="es-PE" sz="3200" b="1" dirty="0">
                <a:solidFill>
                  <a:schemeClr val="bg1"/>
                </a:solidFill>
              </a:rPr>
              <a:t>SHERATON LIMA HOTEL</a:t>
            </a:r>
            <a:br>
              <a:rPr lang="es-PE" sz="3200" b="1" dirty="0">
                <a:solidFill>
                  <a:schemeClr val="bg1"/>
                </a:solidFill>
              </a:rPr>
            </a:br>
            <a:r>
              <a:rPr lang="es-PE" sz="3200" b="1" dirty="0">
                <a:solidFill>
                  <a:schemeClr val="bg1"/>
                </a:solidFill>
              </a:rPr>
              <a:t>SEDE DEL CONGRESO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8501" y="1088985"/>
            <a:ext cx="5215499" cy="29984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57" y="1088986"/>
            <a:ext cx="4390628" cy="2998477"/>
          </a:xfrm>
          <a:prstGeom prst="rect">
            <a:avLst/>
          </a:prstGeom>
        </p:spPr>
      </p:pic>
      <p:pic>
        <p:nvPicPr>
          <p:cNvPr id="29698" name="Picture 2" descr="Sheraton Lima Hotel &amp; Convention Ce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87462"/>
            <a:ext cx="4056858" cy="27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23636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ú inca tradicional de tejido patrón continuo illustracion libre de derechos libre de derech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753600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6" name="Picture 2" descr="Resultado de imagen para SITIOS TURISTICOS DE LIMA Y PE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" y="0"/>
            <a:ext cx="4643735" cy="34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turperu.webnode.es/_files/200000003-8284784396/20071213-3%20Fuente%20de%20la%20Armon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43" y="-19567"/>
            <a:ext cx="4502077" cy="350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5" cstate="print"/>
          <a:srcRect b="9510"/>
          <a:stretch/>
        </p:blipFill>
        <p:spPr>
          <a:xfrm>
            <a:off x="0" y="3482801"/>
            <a:ext cx="4688653" cy="3375199"/>
          </a:xfrm>
          <a:prstGeom prst="rect">
            <a:avLst/>
          </a:prstGeom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5090" y="3482800"/>
            <a:ext cx="4448910" cy="3375200"/>
          </a:xfrm>
          <a:prstGeom prst="rect">
            <a:avLst/>
          </a:prstGeo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024" y="2924944"/>
            <a:ext cx="4355976" cy="1143000"/>
          </a:xfrm>
        </p:spPr>
        <p:txBody>
          <a:bodyPr>
            <a:normAutofit fontScale="90000"/>
          </a:bodyPr>
          <a:lstStyle/>
          <a:p>
            <a:r>
              <a:rPr lang="es-PE" i="1" dirty="0">
                <a:solidFill>
                  <a:srgbClr val="FFFF00"/>
                </a:solidFill>
                <a:latin typeface="Cataneo BT" pitchFamily="66" charset="0"/>
              </a:rPr>
              <a:t>Los </a:t>
            </a:r>
            <a:br>
              <a:rPr lang="es-PE" i="1" dirty="0">
                <a:solidFill>
                  <a:srgbClr val="FFFF00"/>
                </a:solidFill>
                <a:latin typeface="Cataneo BT" pitchFamily="66" charset="0"/>
              </a:rPr>
            </a:br>
            <a:r>
              <a:rPr lang="es-PE" i="1" dirty="0">
                <a:solidFill>
                  <a:srgbClr val="FFFF00"/>
                </a:solidFill>
                <a:latin typeface="Cataneo BT" pitchFamily="66" charset="0"/>
              </a:rPr>
              <a:t>esperamos</a:t>
            </a:r>
          </a:p>
        </p:txBody>
      </p:sp>
      <p:pic>
        <p:nvPicPr>
          <p:cNvPr id="4" name="Picture 6" descr="http://estamosjodidos.files.wordpress.com/2011/06/mapa-bandera-del-per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60851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rectángulo"/>
          <p:cNvSpPr/>
          <p:nvPr/>
        </p:nvSpPr>
        <p:spPr>
          <a:xfrm rot="163285">
            <a:off x="2260795" y="3276668"/>
            <a:ext cx="2957594" cy="289206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6" name="5 Triángulo rectángulo"/>
          <p:cNvSpPr/>
          <p:nvPr/>
        </p:nvSpPr>
        <p:spPr>
          <a:xfrm flipH="1">
            <a:off x="4427984" y="3356992"/>
            <a:ext cx="2376264" cy="259228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7" name="6 Triángulo rectángulo"/>
          <p:cNvSpPr/>
          <p:nvPr/>
        </p:nvSpPr>
        <p:spPr>
          <a:xfrm rot="10800000">
            <a:off x="4427984" y="908720"/>
            <a:ext cx="2376264" cy="259228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8" name="7 Triángulo rectángulo"/>
          <p:cNvSpPr/>
          <p:nvPr/>
        </p:nvSpPr>
        <p:spPr>
          <a:xfrm rot="5234369">
            <a:off x="2230710" y="724321"/>
            <a:ext cx="2884817" cy="295840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9" name="8 Triángulo isósceles"/>
          <p:cNvSpPr/>
          <p:nvPr/>
        </p:nvSpPr>
        <p:spPr>
          <a:xfrm>
            <a:off x="4067944" y="620688"/>
            <a:ext cx="1060704" cy="914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9 Triángulo isósceles"/>
          <p:cNvSpPr/>
          <p:nvPr/>
        </p:nvSpPr>
        <p:spPr>
          <a:xfrm rot="10800000">
            <a:off x="4211960" y="5373216"/>
            <a:ext cx="1060704" cy="914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850674" y="116632"/>
            <a:ext cx="5437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XXVIII CONGRESO SUDAMERICANO DE CARDIOLOGIA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cs typeface="Times New Roman" pitchFamily="18" charset="0"/>
              </a:rPr>
              <a:t>XXVIII SOUTH AMERICAN CONGRESS OF CARDIOLOGY</a:t>
            </a:r>
            <a:endParaRPr lang="es-PE" sz="1600" b="1" dirty="0">
              <a:solidFill>
                <a:srgbClr val="FFFF00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“DR. JORGE RODRIGUEZ-LARRAÍN”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XIX CURSO DE CARDIOLOGIA PARA EL CONSULTOR</a:t>
            </a:r>
            <a:endParaRPr lang="es-PE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cs typeface="Arial" pitchFamily="34" charset="0"/>
              </a:rPr>
              <a:t>XIX CARDIOLOGY COURSE FOR THE CONSULTANT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627511" y="5492205"/>
            <a:ext cx="8229600" cy="795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s-PE" b="1" dirty="0">
                <a:solidFill>
                  <a:srgbClr val="FFFF00"/>
                </a:solidFill>
                <a:ea typeface="Calibri"/>
                <a:cs typeface="Times New Roman"/>
              </a:rPr>
              <a:t>CARDIOSUR 2018</a:t>
            </a:r>
          </a:p>
          <a:p>
            <a:endParaRPr lang="es-PE" dirty="0">
              <a:solidFill>
                <a:srgbClr val="FFFF00"/>
              </a:solidFill>
            </a:endParaRPr>
          </a:p>
        </p:txBody>
      </p:sp>
      <p:pic>
        <p:nvPicPr>
          <p:cNvPr id="13" name="Imagen 1" descr="29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36" y="2899917"/>
            <a:ext cx="1296144" cy="1296144"/>
          </a:xfrm>
          <a:prstGeom prst="rect">
            <a:avLst/>
          </a:prstGeom>
          <a:noFill/>
        </p:spPr>
      </p:pic>
      <p:pic>
        <p:nvPicPr>
          <p:cNvPr id="14" name="Imagen 4" descr="http://www.sopecard.org/peru/images/logos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4109" y="2863913"/>
            <a:ext cx="1422878" cy="1368152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9571" y="1503889"/>
            <a:ext cx="2223346" cy="3994239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6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Imagen 1" descr="29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296144" cy="1296144"/>
          </a:xfrm>
          <a:prstGeom prst="rect">
            <a:avLst/>
          </a:prstGeom>
          <a:noFill/>
        </p:spPr>
      </p:pic>
      <p:pic>
        <p:nvPicPr>
          <p:cNvPr id="22533" name="Imagen 4" descr="http://www.sopecard.org/peru/images/logos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32656"/>
            <a:ext cx="1422878" cy="1368152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99184" y="332656"/>
            <a:ext cx="5437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XXVIII CONGRESO SUDAMERICANO DE CARDIOLOGIA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cs typeface="Times New Roman" pitchFamily="18" charset="0"/>
              </a:rPr>
              <a:t>XXVIII SOUTH AMERICAN CONGRESS OF CARDIOLOGY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cs typeface="Times New Roman" pitchFamily="18" charset="0"/>
              </a:rPr>
              <a:t>“DR. JORGE RODRIGUEZ LARRAÓN”</a:t>
            </a:r>
            <a:endParaRPr lang="es-PE" sz="1600" b="1" dirty="0">
              <a:solidFill>
                <a:srgbClr val="FFFF00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XIX CURSO DE CARDIOLOGIA PARA EL CONSULTOR</a:t>
            </a:r>
            <a:endParaRPr lang="es-PE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cs typeface="Arial" pitchFamily="34" charset="0"/>
              </a:rPr>
              <a:t>XIX CARDIOLOGY COURSE FOR THE CONSULTANT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5900" y="9280525"/>
            <a:ext cx="54292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Informes: </a:t>
            </a: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  <a:hlinkClick r:id="rId4"/>
              </a:rPr>
              <a:t>www.sopecard.org</a:t>
            </a: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e-mail: </a:t>
            </a: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  <a:hlinkClick r:id="rId5"/>
              </a:rPr>
              <a:t>peru@sopecard.org</a:t>
            </a: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Telf: (51-1)4415932    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         http://www.sscardio.org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     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876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27 AL 30 DE JUNIO 2018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LIMA – PERÚ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922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591780" y="1566011"/>
            <a:ext cx="396044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prstClr val="white"/>
                </a:solidFill>
                <a:cs typeface="Times New Roman"/>
              </a:rPr>
              <a:t>Organizado por</a:t>
            </a:r>
          </a:p>
          <a:p>
            <a:pPr algn="ctr"/>
            <a:r>
              <a:rPr lang="es-PE" b="1" dirty="0">
                <a:solidFill>
                  <a:prstClr val="white"/>
                </a:solidFill>
                <a:cs typeface="Times New Roman"/>
              </a:rPr>
              <a:t>SOCIEDAD PERUANA DE CARDIOLOGÍA</a:t>
            </a:r>
            <a:endParaRPr lang="es-PE" dirty="0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1646" y="2150187"/>
            <a:ext cx="2562932" cy="4604305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8573" y="151613"/>
            <a:ext cx="8229600" cy="45259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b="1" dirty="0">
                <a:solidFill>
                  <a:srgbClr val="FFFF00"/>
                </a:solidFill>
                <a:ea typeface="Calibri"/>
                <a:cs typeface="Times New Roman"/>
              </a:rPr>
              <a:t>CARDIOSUR 2018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s-PE" sz="2000" b="1" dirty="0">
                <a:solidFill>
                  <a:srgbClr val="FFFF00"/>
                </a:solidFill>
                <a:ea typeface="Calibri"/>
                <a:cs typeface="Times New Roman"/>
              </a:rPr>
              <a:t>XXVIII CONGRESO  SUDAMERICANO</a:t>
            </a:r>
            <a:r>
              <a:rPr lang="es-PE" sz="1100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es-PE" sz="2000" b="1" dirty="0">
                <a:solidFill>
                  <a:srgbClr val="FFFF00"/>
                </a:solidFill>
                <a:ea typeface="Calibri"/>
                <a:cs typeface="Times New Roman"/>
              </a:rPr>
              <a:t>DE CARDIOLOGIA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es-PE" sz="20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es-PE" sz="20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s-PE" dirty="0">
              <a:solidFill>
                <a:srgbClr val="FFFF00"/>
              </a:solidFill>
            </a:endParaRPr>
          </a:p>
        </p:txBody>
      </p:sp>
      <p:pic>
        <p:nvPicPr>
          <p:cNvPr id="4" name="3 Imagen" descr="http://3.bp.blogspot.com/_KZYjBtEY_rU/SqRNBrrOmlI/AAAAAAAACKs/9yTPzwf531w/s400/LIMA-CIUDAD-DE-LOS-REY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149" y="2636472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298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32" y="476672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sopecard.org/peru/images/logosp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60050"/>
            <a:ext cx="1218437" cy="106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732240" y="2996952"/>
            <a:ext cx="1990725" cy="3168352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PE" sz="1000" b="1" dirty="0">
                <a:solidFill>
                  <a:prstClr val="black"/>
                </a:solidFill>
                <a:cs typeface="Arial" pitchFamily="34" charset="0"/>
              </a:rPr>
              <a:t>Nuevos fármacos en Cardiología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PE" sz="1000" b="1" dirty="0">
                <a:solidFill>
                  <a:prstClr val="black"/>
                </a:solidFill>
                <a:cs typeface="Arial" pitchFamily="34" charset="0"/>
              </a:rPr>
              <a:t>Manejo del SCA: Up date</a:t>
            </a:r>
            <a:endParaRPr lang="es-PE" sz="10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PE" sz="1000" b="1" dirty="0">
                <a:solidFill>
                  <a:prstClr val="black"/>
                </a:solidFill>
                <a:cs typeface="Arial" pitchFamily="34" charset="0"/>
              </a:rPr>
              <a:t>Retos en Insuficiencia Cardiaca</a:t>
            </a:r>
            <a:endParaRPr lang="es-PE" sz="10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PE" sz="1000" b="1" dirty="0">
                <a:solidFill>
                  <a:prstClr val="black"/>
                </a:solidFill>
                <a:cs typeface="Arial" pitchFamily="34" charset="0"/>
              </a:rPr>
              <a:t>Avances en Hipertensión Pulmonar</a:t>
            </a:r>
            <a:endParaRPr lang="es-PE" sz="10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PE" sz="1000" b="1" dirty="0">
                <a:solidFill>
                  <a:prstClr val="black"/>
                </a:solidFill>
                <a:cs typeface="Arial" pitchFamily="34" charset="0"/>
              </a:rPr>
              <a:t>Cardiopatías Congénitas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PE" sz="1000" b="1" dirty="0" err="1">
                <a:solidFill>
                  <a:prstClr val="black"/>
                </a:solidFill>
                <a:cs typeface="Arial" pitchFamily="34" charset="0"/>
              </a:rPr>
              <a:t>Cardio</a:t>
            </a:r>
            <a:r>
              <a:rPr lang="es-PE" sz="1000" b="1" dirty="0">
                <a:solidFill>
                  <a:prstClr val="black"/>
                </a:solidFill>
                <a:cs typeface="Arial" pitchFamily="34" charset="0"/>
              </a:rPr>
              <a:t>-Oncología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PE" sz="1000" b="1" dirty="0">
                <a:solidFill>
                  <a:prstClr val="black"/>
                </a:solidFill>
                <a:cs typeface="Arial" pitchFamily="34" charset="0"/>
              </a:rPr>
              <a:t>Imágenes en Cardiología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PE" sz="1000" b="1" dirty="0">
                <a:solidFill>
                  <a:prstClr val="black"/>
                </a:solidFill>
                <a:cs typeface="Arial" pitchFamily="34" charset="0"/>
              </a:rPr>
              <a:t>Arritmias / Estimulación cardiaca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PE" sz="1000" b="1" dirty="0">
                <a:solidFill>
                  <a:prstClr val="black"/>
                </a:solidFill>
                <a:cs typeface="Arial" pitchFamily="34" charset="0"/>
              </a:rPr>
              <a:t>Enfermedad valvular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PE" sz="1000" b="1" dirty="0" err="1">
                <a:solidFill>
                  <a:prstClr val="black"/>
                </a:solidFill>
                <a:cs typeface="Arial" pitchFamily="34" charset="0"/>
              </a:rPr>
              <a:t>Gnética</a:t>
            </a:r>
            <a:r>
              <a:rPr lang="es-PE" sz="1000" b="1" dirty="0">
                <a:solidFill>
                  <a:prstClr val="black"/>
                </a:solidFill>
                <a:cs typeface="Arial" pitchFamily="34" charset="0"/>
              </a:rPr>
              <a:t> en Cardiología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s-PE" sz="1000" b="1" dirty="0">
              <a:solidFill>
                <a:prstClr val="black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s-PE" sz="1000" b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99792" y="5948400"/>
            <a:ext cx="3528392" cy="7929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prstClr val="white"/>
                </a:solidFill>
                <a:ea typeface="Calibri"/>
                <a:cs typeface="Times New Roman"/>
              </a:rPr>
              <a:t>SHERATON LIMA HOTEL</a:t>
            </a:r>
          </a:p>
          <a:p>
            <a:pPr algn="ctr"/>
            <a:r>
              <a:rPr lang="es-PE" b="1" dirty="0">
                <a:solidFill>
                  <a:prstClr val="white"/>
                </a:solidFill>
                <a:ea typeface="Calibri"/>
                <a:cs typeface="Times New Roman"/>
              </a:rPr>
              <a:t>LIMA, 27 al 30 de Junio 2018 </a:t>
            </a:r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15153" y="1144533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“DR. JORGE RODRIGUEZ LARRAÍN”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XIX CURSO DE CARDIOLOGIA PARA EL CONSULTOR</a:t>
            </a:r>
            <a:endParaRPr lang="es-PE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83768" y="1988840"/>
            <a:ext cx="396044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prstClr val="white"/>
                </a:solidFill>
                <a:cs typeface="Times New Roman"/>
              </a:rPr>
              <a:t>Organizado por</a:t>
            </a:r>
          </a:p>
          <a:p>
            <a:pPr algn="ctr"/>
            <a:r>
              <a:rPr lang="es-PE" b="1" dirty="0">
                <a:solidFill>
                  <a:prstClr val="white"/>
                </a:solidFill>
                <a:cs typeface="Times New Roman"/>
              </a:rPr>
              <a:t>SOCIEDAD PERUANA DE CARDIOLOGÍA</a:t>
            </a:r>
            <a:endParaRPr lang="es-PE" dirty="0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998" y="4998907"/>
            <a:ext cx="1079086" cy="10790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5041" y="6101997"/>
            <a:ext cx="2009524" cy="5238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379" y="1891264"/>
            <a:ext cx="1648325" cy="29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78934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Imagen 1" descr="29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296144" cy="1296144"/>
          </a:xfrm>
          <a:prstGeom prst="rect">
            <a:avLst/>
          </a:prstGeom>
          <a:noFill/>
        </p:spPr>
      </p:pic>
      <p:pic>
        <p:nvPicPr>
          <p:cNvPr id="22533" name="Imagen 4" descr="http://www.sopecard.org/peru/images/logos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32656"/>
            <a:ext cx="1422878" cy="1368152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051720" y="476672"/>
            <a:ext cx="46805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XXVIII CONGRESO SUDAMERICANO DE CARDIOLOGIA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“DR. JORGE RODRIGUE LARRAÍN”</a:t>
            </a:r>
            <a:endParaRPr lang="es-PE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XIX CURSO DE CARDIOLOGIA PARA EL CONSULTOR</a:t>
            </a:r>
            <a:endParaRPr lang="es-PE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5900" y="9280525"/>
            <a:ext cx="54292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Informes: </a:t>
            </a: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  <a:hlinkClick r:id="rId4"/>
              </a:rPr>
              <a:t>www.sopecard.org</a:t>
            </a: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e-mail: </a:t>
            </a: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  <a:hlinkClick r:id="rId5"/>
              </a:rPr>
              <a:t>peru@sopecard.org</a:t>
            </a: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Telf: (51-1)4415932    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10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         http://www.sscardio.org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     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876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27 AL 30 DE JUNIO 2018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200" b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LIMA – PERÚ</a:t>
            </a:r>
            <a:endParaRPr lang="es-PE" sz="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922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555776" y="1196752"/>
            <a:ext cx="396044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prstClr val="white"/>
                </a:solidFill>
                <a:cs typeface="Times New Roman"/>
              </a:rPr>
              <a:t>Organizado por</a:t>
            </a:r>
          </a:p>
          <a:p>
            <a:pPr algn="ctr"/>
            <a:r>
              <a:rPr lang="es-PE" b="1" dirty="0">
                <a:solidFill>
                  <a:prstClr val="white"/>
                </a:solidFill>
                <a:cs typeface="Times New Roman"/>
              </a:rPr>
              <a:t>SOCIEDAD PERUANA DE CARDIOLOGÍA</a:t>
            </a:r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51520" y="2013992"/>
            <a:ext cx="1990725" cy="42484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4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* ENCUENTRO CON  WORLD HEART FEDERATION</a:t>
            </a:r>
            <a:endParaRPr lang="es-PE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4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* SESION CONJUNTA SOCIEDAD INTERAMERICANA DE CARDIOLOGIA</a:t>
            </a:r>
            <a:endParaRPr lang="es-PE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4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* JORNADA PERUANO – ARGENTINA DE CARDIOLOGIA</a:t>
            </a:r>
            <a:endParaRPr lang="es-PE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4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* 1° ENCUENTRO DE RESIDENTES DE CARDIOLOGIA SUDAMERICANO</a:t>
            </a:r>
          </a:p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14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REUNIÓN CON ECOSIAC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4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* JORNADA CARDIOLOGICA A LA COMUNIDAD</a:t>
            </a:r>
            <a:endParaRPr lang="es-PE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732240" y="2708920"/>
            <a:ext cx="1800200" cy="31683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4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Premio al mejor trabajo presentado por Residente de Cardiología Sudamericano</a:t>
            </a:r>
            <a:endParaRPr lang="es-PE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1400" b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4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Premio al mejor trabajo presentado por Cardiólogo Sudamericano</a:t>
            </a:r>
            <a:endParaRPr lang="es-PE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1400" b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4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Premio Periodístico Peruano en Cardiología</a:t>
            </a:r>
            <a:endParaRPr lang="es-PE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7926" y="1748785"/>
            <a:ext cx="2786113" cy="5005250"/>
          </a:xfrm>
          <a:prstGeom prst="rect">
            <a:avLst/>
          </a:prstGeom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rgbClr val="FFFF00"/>
                </a:solidFill>
              </a:rPr>
              <a:t>SOCIEDADES MIEMBROS</a:t>
            </a:r>
          </a:p>
        </p:txBody>
      </p:sp>
      <p:pic>
        <p:nvPicPr>
          <p:cNvPr id="7" name="6 Imagen" descr="https://secardiologia.es/images/logo-colombian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126682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https://secardiologia.es/images/logo-ecuatorian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1224136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https://secardiologia.es/images/logo-paraguay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1340692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http://www.sopecard.org/peru/images/logosp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229200"/>
            <a:ext cx="1152128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sociedad-uruguaya-cardiologi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1296144" cy="119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https://secardiologia.es/images/logo-venezolan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1109050" cy="12150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orazón"/>
          <p:cNvSpPr/>
          <p:nvPr/>
        </p:nvSpPr>
        <p:spPr>
          <a:xfrm>
            <a:off x="1115616" y="548680"/>
            <a:ext cx="6984776" cy="6309320"/>
          </a:xfrm>
          <a:prstGeom prst="heart">
            <a:avLst/>
          </a:prstGeom>
          <a:noFill/>
          <a:ln w="825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pic>
        <p:nvPicPr>
          <p:cNvPr id="6" name="5 Imagen" descr="https://secardiologia.es/images/logo-brasilena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99" y="887151"/>
            <a:ext cx="1080120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Resultado de imagen para SOCIEDAD ARGENTINA DE CARDIOLOGI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81" y="2148308"/>
            <a:ext cx="1239391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Logo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0808"/>
            <a:ext cx="1187273" cy="1164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26457" y="887151"/>
            <a:ext cx="1115665" cy="117053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2952328" cy="326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 descr="LOGO SIAC SIMPLE-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852936"/>
            <a:ext cx="25202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rgbClr val="FFFF00"/>
                </a:solidFill>
              </a:rPr>
              <a:t>INSTITUCIONES AUSPICIADORES</a:t>
            </a:r>
          </a:p>
        </p:txBody>
      </p:sp>
      <p:pic>
        <p:nvPicPr>
          <p:cNvPr id="5" name="Imagen 7" descr="photo-img-rating"/>
          <p:cNvPicPr/>
          <p:nvPr/>
        </p:nvPicPr>
        <p:blipFill>
          <a:blip r:embed="rId4" cstate="print"/>
          <a:srcRect t="16176" b="19853"/>
          <a:stretch>
            <a:fillRect/>
          </a:stretch>
        </p:blipFill>
        <p:spPr bwMode="auto">
          <a:xfrm>
            <a:off x="2987824" y="1124744"/>
            <a:ext cx="37444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3369129"/>
      </p:ext>
    </p:extLst>
  </p:cSld>
  <p:clrMapOvr>
    <a:masterClrMapping/>
  </p:clrMapOvr>
  <p:transition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mount sinai new yor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2569" y="3423828"/>
            <a:ext cx="141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 descr="Resultado de imagen para cleveland clin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49" y="3625147"/>
            <a:ext cx="2276475" cy="121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 descr="photo-img-rating"/>
          <p:cNvPicPr/>
          <p:nvPr/>
        </p:nvPicPr>
        <p:blipFill>
          <a:blip r:embed="rId4" cstate="print"/>
          <a:srcRect t="16176" b="19853"/>
          <a:stretch>
            <a:fillRect/>
          </a:stretch>
        </p:blipFill>
        <p:spPr bwMode="auto">
          <a:xfrm>
            <a:off x="3059832" y="836712"/>
            <a:ext cx="258318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 descr="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48704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 descr="Resultado de imagen para sociedad española de cardiologia"/>
          <p:cNvPicPr/>
          <p:nvPr/>
        </p:nvPicPr>
        <p:blipFill>
          <a:blip r:embed="rId6" cstate="print"/>
          <a:srcRect t="22026" b="24229"/>
          <a:stretch>
            <a:fillRect/>
          </a:stretch>
        </p:blipFill>
        <p:spPr bwMode="auto">
          <a:xfrm>
            <a:off x="2405911" y="1966694"/>
            <a:ext cx="2162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 descr="LOGO SIAC SIMPLE-0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3055" y="1731806"/>
            <a:ext cx="1294130" cy="171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Resultado de imagen para american college of cardiolog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63" y="1822912"/>
            <a:ext cx="1363948" cy="136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ayo Clini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07" y="5191973"/>
            <a:ext cx="1259395" cy="125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biotech-spain.com/files/media/image/companies/2015/01/original/1001logo_health_in_code_hq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46" y="5072515"/>
            <a:ext cx="2447330" cy="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rgbClr val="FFFF00"/>
                </a:solidFill>
              </a:rPr>
              <a:t>INSTITUCIONES PARTICIPANTES</a:t>
            </a:r>
          </a:p>
        </p:txBody>
      </p:sp>
      <p:pic>
        <p:nvPicPr>
          <p:cNvPr id="88066" name="Picture 2" descr="Home"/>
          <p:cNvPicPr>
            <a:picLocks noChangeAspect="1" noChangeArrowheads="1"/>
          </p:cNvPicPr>
          <p:nvPr/>
        </p:nvPicPr>
        <p:blipFill>
          <a:blip r:embed="rId11" cstate="print"/>
          <a:srcRect r="35911"/>
          <a:stretch>
            <a:fillRect/>
          </a:stretch>
        </p:blipFill>
        <p:spPr bwMode="auto">
          <a:xfrm>
            <a:off x="5722946" y="5321329"/>
            <a:ext cx="2952328" cy="99060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8674" name="Picture 2" descr="https://wtop.com/wp-content/uploads/2014/04/338296-727x38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28" y="5890711"/>
            <a:ext cx="3002166" cy="8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0" name="Picture 2" descr="Logo Ecosia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3645024"/>
            <a:ext cx="1656184" cy="1360721"/>
          </a:xfrm>
          <a:prstGeom prst="rect">
            <a:avLst/>
          </a:prstGeom>
          <a:noFill/>
        </p:spPr>
      </p:pic>
      <p:pic>
        <p:nvPicPr>
          <p:cNvPr id="17" name="16 Imagen" descr="C:\Users\cruiz\AppData\Local\Microsoft\Windows\Temporary Internet Files\Content.Outlook\99ZBFJKH\New2017_BSLMC Logo Oct 2017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4008" y="3789040"/>
            <a:ext cx="2413635" cy="98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3369129"/>
      </p:ext>
    </p:extLst>
  </p:cSld>
  <p:clrMapOvr>
    <a:masterClrMapping/>
  </p:clrMapOvr>
  <p:transition advTm="7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645024"/>
            <a:ext cx="8229600" cy="32129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E" i="1" dirty="0">
                <a:solidFill>
                  <a:srgbClr val="FFFF00"/>
                </a:solidFill>
                <a:latin typeface="Adobe Garamond Pro" pitchFamily="18" charset="0"/>
              </a:rPr>
              <a:t>DECLARACIÓN </a:t>
            </a:r>
          </a:p>
          <a:p>
            <a:pPr algn="ctr">
              <a:buNone/>
            </a:pPr>
            <a:r>
              <a:rPr lang="es-PE" i="1" dirty="0">
                <a:solidFill>
                  <a:srgbClr val="FFFF00"/>
                </a:solidFill>
                <a:latin typeface="Adobe Garamond Pro" pitchFamily="18" charset="0"/>
              </a:rPr>
              <a:t>DE </a:t>
            </a:r>
          </a:p>
          <a:p>
            <a:pPr algn="ctr">
              <a:buNone/>
            </a:pPr>
            <a:r>
              <a:rPr lang="es-PE" i="1" dirty="0">
                <a:solidFill>
                  <a:srgbClr val="FFFF00"/>
                </a:solidFill>
                <a:latin typeface="Adobe Garamond Pro" pitchFamily="18" charset="0"/>
              </a:rPr>
              <a:t>PREVENCIÓN CARDIOVASCULAR</a:t>
            </a:r>
          </a:p>
          <a:p>
            <a:pPr algn="ctr">
              <a:buNone/>
            </a:pPr>
            <a:r>
              <a:rPr lang="es-PE" i="1" dirty="0">
                <a:solidFill>
                  <a:srgbClr val="FFFF00"/>
                </a:solidFill>
                <a:latin typeface="Adobe Garamond Pro" pitchFamily="18" charset="0"/>
              </a:rPr>
              <a:t>DR. WALDO FERNANDEZ  D.</a:t>
            </a:r>
          </a:p>
          <a:p>
            <a:pPr algn="ctr">
              <a:buNone/>
            </a:pPr>
            <a:r>
              <a:rPr lang="es-PE" i="1" dirty="0">
                <a:solidFill>
                  <a:srgbClr val="FFFF00"/>
                </a:solidFill>
                <a:latin typeface="Adobe Garamond Pro" pitchFamily="18" charset="0"/>
              </a:rPr>
              <a:t>1 DE JULIO 2018</a:t>
            </a:r>
          </a:p>
        </p:txBody>
      </p:sp>
      <p:pic>
        <p:nvPicPr>
          <p:cNvPr id="78850" name="Picture 2" descr="© 2016 Archivo De Prompe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4" y="260648"/>
            <a:ext cx="9217024" cy="288032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387</Words>
  <Application>Microsoft Office PowerPoint</Application>
  <PresentationFormat>Presentación en pantalla (4:3)</PresentationFormat>
  <Paragraphs>98</Paragraphs>
  <Slides>13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Adobe Garamond Pro</vt:lpstr>
      <vt:lpstr>Arial</vt:lpstr>
      <vt:lpstr>Calibri</vt:lpstr>
      <vt:lpstr>Cataneo BT</vt:lpstr>
      <vt:lpstr>Times New Roman</vt:lpstr>
      <vt:lpstr>Tema de Office</vt:lpstr>
      <vt:lpstr>2_Tema de Office</vt:lpstr>
      <vt:lpstr>1_Tema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SOCIEDADES MIEMBROS</vt:lpstr>
      <vt:lpstr>INSTITUCIONES AUSPICIADORES</vt:lpstr>
      <vt:lpstr>INSTITUCIONES PARTICIPANTES</vt:lpstr>
      <vt:lpstr>Presentación de PowerPoint</vt:lpstr>
      <vt:lpstr>Presentación de PowerPoint</vt:lpstr>
      <vt:lpstr>SHERATON LIMA HOTEL SEDE DEL CONGRESO</vt:lpstr>
      <vt:lpstr>Presentación de PowerPoint</vt:lpstr>
      <vt:lpstr>Los  esperamos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Doctor Ruiz</dc:creator>
  <cp:lastModifiedBy>Jorge luis Sánchez Sánchez</cp:lastModifiedBy>
  <cp:revision>82</cp:revision>
  <dcterms:created xsi:type="dcterms:W3CDTF">2016-10-13T04:48:20Z</dcterms:created>
  <dcterms:modified xsi:type="dcterms:W3CDTF">2018-04-10T16:53:51Z</dcterms:modified>
</cp:coreProperties>
</file>