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8"/>
  </p:handoutMasterIdLst>
  <p:sldIdLst>
    <p:sldId id="282" r:id="rId4"/>
    <p:sldId id="283" r:id="rId5"/>
    <p:sldId id="265" r:id="rId6"/>
    <p:sldId id="271" r:id="rId7"/>
    <p:sldId id="272" r:id="rId8"/>
    <p:sldId id="273" r:id="rId9"/>
    <p:sldId id="274" r:id="rId10"/>
    <p:sldId id="264" r:id="rId11"/>
    <p:sldId id="275" r:id="rId12"/>
    <p:sldId id="295" r:id="rId13"/>
    <p:sldId id="296" r:id="rId14"/>
    <p:sldId id="298" r:id="rId15"/>
    <p:sldId id="299" r:id="rId16"/>
    <p:sldId id="322" r:id="rId1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BDE9C-BC56-4C99-BD09-8BC161F708D2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F6543-944B-49B1-ABBC-CFE9242FFDC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80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421324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797811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273780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4232284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1324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2284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0930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8980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430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86019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5549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6580930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84393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811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78113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780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398980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198430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578601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425549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578439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692811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F3DE-9FEF-4688-92BA-45F5E2DB7A3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292A-366A-4444-AB95-738A59881F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hyperlink" Target="mailto:peru@sopecard.org" TargetMode="External"/><Relationship Id="rId4" Type="http://schemas.openxmlformats.org/officeDocument/2006/relationships/hyperlink" Target="http://www.sopecard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rectángulo"/>
          <p:cNvSpPr/>
          <p:nvPr/>
        </p:nvSpPr>
        <p:spPr>
          <a:xfrm rot="163285">
            <a:off x="2260795" y="3276668"/>
            <a:ext cx="2957594" cy="289206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6" name="5 Triángulo rectángulo"/>
          <p:cNvSpPr/>
          <p:nvPr/>
        </p:nvSpPr>
        <p:spPr>
          <a:xfrm flipH="1">
            <a:off x="4427984" y="3356992"/>
            <a:ext cx="2376264" cy="25922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6 Triángulo rectángulo"/>
          <p:cNvSpPr/>
          <p:nvPr/>
        </p:nvSpPr>
        <p:spPr>
          <a:xfrm rot="10800000">
            <a:off x="4427984" y="908720"/>
            <a:ext cx="2376264" cy="25922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7 Triángulo rectángulo"/>
          <p:cNvSpPr/>
          <p:nvPr/>
        </p:nvSpPr>
        <p:spPr>
          <a:xfrm rot="5234369">
            <a:off x="2230710" y="724321"/>
            <a:ext cx="2884817" cy="295840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9" name="8 Triángulo isósceles"/>
          <p:cNvSpPr/>
          <p:nvPr/>
        </p:nvSpPr>
        <p:spPr>
          <a:xfrm>
            <a:off x="4067944" y="620688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9 Triángulo isósceles"/>
          <p:cNvSpPr/>
          <p:nvPr/>
        </p:nvSpPr>
        <p:spPr>
          <a:xfrm rot="10800000">
            <a:off x="4211960" y="5373216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50674" y="116632"/>
            <a:ext cx="5437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XXVIII CONGRESO SUDAMERICANO DE CARDIOLOGIA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XXVIII SOUTH AMERICAN CONGRESS OF CARDIOLOGY</a:t>
            </a:r>
            <a:endParaRPr lang="es-PE" sz="16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“DR. JORGE RODRIGUEZ-LARRAÍN”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Arial" pitchFamily="34" charset="0"/>
              </a:rPr>
              <a:t>XIX CARDIOLOGY COURSE FOR THE CONSULTANT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627511" y="5492205"/>
            <a:ext cx="8229600" cy="79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s-PE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endParaRPr lang="es-PE" dirty="0">
              <a:solidFill>
                <a:srgbClr val="FFFF00"/>
              </a:solidFill>
            </a:endParaRPr>
          </a:p>
        </p:txBody>
      </p:sp>
      <p:pic>
        <p:nvPicPr>
          <p:cNvPr id="13" name="Imagen 1" descr="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36" y="2899917"/>
            <a:ext cx="1296144" cy="1296144"/>
          </a:xfrm>
          <a:prstGeom prst="rect">
            <a:avLst/>
          </a:prstGeom>
          <a:noFill/>
        </p:spPr>
      </p:pic>
      <p:pic>
        <p:nvPicPr>
          <p:cNvPr id="14" name="Imagen 4" descr="http://www.sopecard.org/peru/images/logos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109" y="2863913"/>
            <a:ext cx="1422878" cy="1368152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571" y="1503889"/>
            <a:ext cx="2223346" cy="3994239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6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3339" y="152725"/>
            <a:ext cx="8229600" cy="15682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XXVIII CONGRESO            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SUDAMERICANO DE CARDIOLOGIA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XIX CURSO DE CARDIOLOGIA PARA EL CONSULTOR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LIMA, 27 al 30 de Junio 2018</a:t>
            </a:r>
          </a:p>
          <a:p>
            <a:pPr marL="0" indent="0">
              <a:buNone/>
            </a:pPr>
            <a:endParaRPr lang="es-PE" sz="1600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2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32" y="47667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pecard.org/peru/images/logosp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50"/>
            <a:ext cx="1218437" cy="10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16970" y="2012736"/>
            <a:ext cx="8719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800" b="1" dirty="0">
                <a:solidFill>
                  <a:prstClr val="white"/>
                </a:solidFill>
              </a:rPr>
              <a:t>CONCURSO AL MEJOR TRABAJO PERIODÍSTICO PERUANO EN PREVENCIÓN CARDIOVASCULAR</a:t>
            </a:r>
          </a:p>
          <a:p>
            <a:r>
              <a:rPr lang="es-PE" sz="2800" dirty="0">
                <a:solidFill>
                  <a:schemeClr val="bg1"/>
                </a:solidFill>
              </a:rPr>
              <a:t>La Sociedad Peruana de Cardiología en su afán de estimular y reconocer la labor de los profesionales de la información en la Promoción de la Salud en el campo cardiológico del país, ha instituido el Premio al: </a:t>
            </a:r>
          </a:p>
          <a:p>
            <a:pPr marL="0" indent="0">
              <a:buNone/>
            </a:pPr>
            <a:r>
              <a:rPr lang="es-PE" sz="2800" b="1" dirty="0">
                <a:solidFill>
                  <a:schemeClr val="bg1"/>
                </a:solidFill>
              </a:rPr>
              <a:t>    MEJOR TRABAJO PERIODÍSTICO EN PREVENCIÓN </a:t>
            </a:r>
          </a:p>
          <a:p>
            <a:pPr marL="0" indent="0">
              <a:buNone/>
            </a:pPr>
            <a:r>
              <a:rPr lang="es-PE" sz="2800" b="1" dirty="0">
                <a:solidFill>
                  <a:schemeClr val="bg1"/>
                </a:solidFill>
              </a:rPr>
              <a:t>    CARDIOVASCULAR </a:t>
            </a:r>
            <a:endParaRPr lang="es-PE" sz="2800" dirty="0">
              <a:solidFill>
                <a:schemeClr val="bg1"/>
              </a:solidFill>
            </a:endParaRPr>
          </a:p>
          <a:p>
            <a:r>
              <a:rPr lang="es-PE" sz="2800" dirty="0">
                <a:solidFill>
                  <a:schemeClr val="bg1"/>
                </a:solidFill>
              </a:rPr>
              <a:t>Se premiará el mejor trabajo publicado en prensa escrita y medios online; o emitidos en radio/televisión; comprendidos entre el 1 de enero del 2018 al 31 de mayo del 2018; realizados en Perú.</a:t>
            </a:r>
          </a:p>
          <a:p>
            <a:endParaRPr lang="es-PE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3705"/>
      </p:ext>
    </p:extLst>
  </p:cSld>
  <p:clrMapOvr>
    <a:masterClrMapping/>
  </p:clrMapOvr>
  <p:transition advTm="4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3339" y="152725"/>
            <a:ext cx="8229600" cy="15682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XXVIII CONGRESO            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SUDAMERICANO DE CARDIOLOGIA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XIX CURSO DE CARDIOLOGIA PARA EL CONSULTOR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LIMA, 27 al 30 de Junio 2018</a:t>
            </a:r>
          </a:p>
          <a:p>
            <a:pPr marL="0" indent="0">
              <a:buNone/>
            </a:pPr>
            <a:endParaRPr lang="es-PE" sz="1600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2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32" y="47667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pecard.org/peru/images/logosp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50"/>
            <a:ext cx="1218437" cy="10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16970" y="2012736"/>
            <a:ext cx="8719525" cy="458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800" b="1" dirty="0">
                <a:solidFill>
                  <a:prstClr val="white"/>
                </a:solidFill>
              </a:rPr>
              <a:t>CONCURSO AL MEJOR TRABAJO PERIODÍSTICO PERUANO EN PREVENCIÓN CARDIOVASCULAR</a:t>
            </a:r>
          </a:p>
          <a:p>
            <a:r>
              <a:rPr lang="es-PE" sz="2800" b="1" dirty="0">
                <a:solidFill>
                  <a:schemeClr val="bg1"/>
                </a:solidFill>
              </a:rPr>
              <a:t>Objetivo: fomentar la prevención, el conocimiento, tratamiento o novedades de las enfermedades cardiovasculares, buscando sensibilizar a la población lo que significa salud cardiovascular.</a:t>
            </a:r>
            <a:endParaRPr lang="es-PE" sz="2800" dirty="0">
              <a:solidFill>
                <a:schemeClr val="bg1"/>
              </a:solidFill>
            </a:endParaRPr>
          </a:p>
          <a:p>
            <a:r>
              <a:rPr lang="es-PE" sz="2800" b="1" dirty="0">
                <a:solidFill>
                  <a:schemeClr val="bg1"/>
                </a:solidFill>
              </a:rPr>
              <a:t>Fecha de recepción</a:t>
            </a:r>
            <a:r>
              <a:rPr lang="es-PE" sz="2800" dirty="0">
                <a:solidFill>
                  <a:schemeClr val="bg1"/>
                </a:solidFill>
              </a:rPr>
              <a:t>: se recibirán hasta el 1 de junio del 2018.</a:t>
            </a:r>
          </a:p>
          <a:p>
            <a:r>
              <a:rPr lang="es-PE" sz="2800" b="1" dirty="0">
                <a:solidFill>
                  <a:schemeClr val="bg1"/>
                </a:solidFill>
              </a:rPr>
              <a:t>El Premio consiste en un trofeo y US $ 1500</a:t>
            </a:r>
          </a:p>
          <a:p>
            <a:pPr fontAlgn="base"/>
            <a:r>
              <a:rPr lang="es-PE" sz="2800" dirty="0">
                <a:solidFill>
                  <a:schemeClr val="bg1"/>
                </a:solidFill>
              </a:rPr>
              <a:t>Para participar se deberán enviar los trabajos de la siguiente manera: en formato PDF o una copia en DVD / CD si el trabajo es audiovisual.</a:t>
            </a:r>
          </a:p>
          <a:p>
            <a:pPr fontAlgn="base"/>
            <a:r>
              <a:rPr lang="es-PE" sz="2800" dirty="0">
                <a:solidFill>
                  <a:schemeClr val="bg1"/>
                </a:solidFill>
              </a:rPr>
              <a:t>Enviar a la Secretaría de la Sociedad Peruana de Cardiología.</a:t>
            </a:r>
          </a:p>
          <a:p>
            <a:r>
              <a:rPr lang="es-PE" sz="2800" dirty="0">
                <a:solidFill>
                  <a:schemeClr val="bg1"/>
                </a:solidFill>
              </a:rPr>
              <a:t>Informes: </a:t>
            </a:r>
            <a:r>
              <a:rPr lang="es-PE" sz="2800" u="sng" dirty="0">
                <a:solidFill>
                  <a:schemeClr val="bg1"/>
                </a:solidFill>
              </a:rPr>
              <a:t>www.sopecard.org</a:t>
            </a:r>
            <a:r>
              <a:rPr lang="es-PE" sz="2800" dirty="0">
                <a:solidFill>
                  <a:schemeClr val="bg1"/>
                </a:solidFill>
              </a:rPr>
              <a:t>       e-mail: </a:t>
            </a:r>
            <a:r>
              <a:rPr lang="es-PE" sz="2800" u="sng" dirty="0">
                <a:solidFill>
                  <a:schemeClr val="bg1"/>
                </a:solidFill>
              </a:rPr>
              <a:t>peru@sopecard.org</a:t>
            </a:r>
            <a:r>
              <a:rPr lang="es-PE" sz="2800" dirty="0">
                <a:solidFill>
                  <a:schemeClr val="bg1"/>
                </a:solidFill>
              </a:rPr>
              <a:t>                </a:t>
            </a:r>
            <a:r>
              <a:rPr lang="es-PE" sz="2800" dirty="0" err="1">
                <a:solidFill>
                  <a:schemeClr val="bg1"/>
                </a:solidFill>
              </a:rPr>
              <a:t>Telf</a:t>
            </a:r>
            <a:r>
              <a:rPr lang="es-PE" sz="2800" dirty="0">
                <a:solidFill>
                  <a:schemeClr val="bg1"/>
                </a:solidFill>
              </a:rPr>
              <a:t>: (51-1)4415932</a:t>
            </a:r>
          </a:p>
          <a:p>
            <a:endParaRPr lang="es-PE" sz="2800" dirty="0">
              <a:solidFill>
                <a:schemeClr val="bg1"/>
              </a:solidFill>
            </a:endParaRPr>
          </a:p>
          <a:p>
            <a:endParaRPr lang="es-PE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4512"/>
      </p:ext>
    </p:extLst>
  </p:cSld>
  <p:clrMapOvr>
    <a:masterClrMapping/>
  </p:clrMapOvr>
  <p:transition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3339" y="152725"/>
            <a:ext cx="8229600" cy="15682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XXVIII CONGRESO            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SUDAMERICANO DE CARDIOLOGIA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XIX CURSO DE CARDIOLOGIA PARA EL CONSULTOR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LIMA, 27 al 30 de Junio 2018</a:t>
            </a:r>
          </a:p>
          <a:p>
            <a:pPr marL="0" indent="0">
              <a:buNone/>
            </a:pPr>
            <a:endParaRPr lang="es-PE" sz="1600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2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32" y="47667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pecard.org/peru/images/logosp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50"/>
            <a:ext cx="1218437" cy="10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16970" y="2012736"/>
            <a:ext cx="8719525" cy="458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800" b="1" dirty="0">
                <a:solidFill>
                  <a:schemeClr val="bg1"/>
                </a:solidFill>
              </a:rPr>
              <a:t>TRABAJOS LIBRES 2018</a:t>
            </a:r>
            <a:endParaRPr lang="es-PE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PE" sz="2800" dirty="0">
              <a:solidFill>
                <a:schemeClr val="bg1"/>
              </a:solidFill>
            </a:endParaRPr>
          </a:p>
          <a:p>
            <a:r>
              <a:rPr lang="es-PE" sz="2800" dirty="0">
                <a:solidFill>
                  <a:schemeClr val="bg1"/>
                </a:solidFill>
              </a:rPr>
              <a:t>El Comité Organizador del </a:t>
            </a:r>
            <a:r>
              <a:rPr lang="es-PE" sz="2800" b="1" dirty="0">
                <a:solidFill>
                  <a:schemeClr val="bg1"/>
                </a:solidFill>
              </a:rPr>
              <a:t>XXVIII CONGRESO SUDAMERICANO DE CARDIOLOGIA</a:t>
            </a:r>
            <a:r>
              <a:rPr lang="es-PE" sz="2800" dirty="0">
                <a:solidFill>
                  <a:schemeClr val="bg1"/>
                </a:solidFill>
              </a:rPr>
              <a:t> y </a:t>
            </a:r>
            <a:r>
              <a:rPr lang="es-PE" sz="2800" b="1" dirty="0">
                <a:solidFill>
                  <a:schemeClr val="bg1"/>
                </a:solidFill>
              </a:rPr>
              <a:t>XIX CURSO DE CARDIOLOGIA PARA EL CONSULTOR</a:t>
            </a:r>
            <a:r>
              <a:rPr lang="es-PE" sz="2800" dirty="0">
                <a:solidFill>
                  <a:schemeClr val="bg1"/>
                </a:solidFill>
              </a:rPr>
              <a:t>, organizado por la Sociedad Peruana de Cardiología; invitan a los profesionales de la salud a participar a través de “Trabajos Libres” originales e inéditos en el área cardiológica, desarrollados en el país; y presentarlo en el marco de dicho Congreso, del 27 al 30 de Junio del 2018.  </a:t>
            </a:r>
          </a:p>
          <a:p>
            <a:r>
              <a:rPr lang="es-PE" sz="2800" dirty="0">
                <a:solidFill>
                  <a:schemeClr val="bg1"/>
                </a:solidFill>
              </a:rPr>
              <a:t>Los Trabajos Libres pueden corresponder a las siguientes secciones: </a:t>
            </a:r>
          </a:p>
          <a:p>
            <a:pPr marL="1162050" lvl="1" indent="0">
              <a:buNone/>
            </a:pPr>
            <a:r>
              <a:rPr lang="es-PE" dirty="0">
                <a:solidFill>
                  <a:schemeClr val="bg1"/>
                </a:solidFill>
              </a:rPr>
              <a:t>Prevención y Riesgo Cardiovascular</a:t>
            </a:r>
          </a:p>
          <a:p>
            <a:pPr marL="1162050" lvl="1" indent="0">
              <a:buNone/>
            </a:pPr>
            <a:r>
              <a:rPr lang="es-PE" dirty="0">
                <a:solidFill>
                  <a:schemeClr val="bg1"/>
                </a:solidFill>
              </a:rPr>
              <a:t>Cardiología clínica</a:t>
            </a:r>
          </a:p>
          <a:p>
            <a:pPr marL="1162050" lvl="1" indent="0">
              <a:buNone/>
            </a:pPr>
            <a:r>
              <a:rPr lang="es-PE" dirty="0">
                <a:solidFill>
                  <a:schemeClr val="bg1"/>
                </a:solidFill>
              </a:rPr>
              <a:t>Cirugía cardiovascular</a:t>
            </a:r>
          </a:p>
          <a:p>
            <a:pPr marL="1162050" lvl="1" indent="0">
              <a:buNone/>
            </a:pPr>
            <a:r>
              <a:rPr lang="es-PE" dirty="0">
                <a:solidFill>
                  <a:schemeClr val="bg1"/>
                </a:solidFill>
              </a:rPr>
              <a:t>Electrofisiología y arritmias</a:t>
            </a:r>
          </a:p>
          <a:p>
            <a:pPr marL="1162050" lvl="1" indent="0">
              <a:buNone/>
            </a:pPr>
            <a:r>
              <a:rPr lang="es-PE" dirty="0">
                <a:solidFill>
                  <a:schemeClr val="bg1"/>
                </a:solidFill>
              </a:rPr>
              <a:t>Cardiología pediátrica</a:t>
            </a:r>
          </a:p>
          <a:p>
            <a:pPr marL="1162050" lvl="1" indent="0">
              <a:buNone/>
            </a:pPr>
            <a:r>
              <a:rPr lang="es-PE" dirty="0">
                <a:solidFill>
                  <a:schemeClr val="bg1"/>
                </a:solidFill>
              </a:rPr>
              <a:t>Rehabilitación Cardiovascular</a:t>
            </a:r>
          </a:p>
          <a:p>
            <a:pPr marL="1162050" lvl="1" indent="0">
              <a:buNone/>
            </a:pPr>
            <a:r>
              <a:rPr lang="es-PE" dirty="0">
                <a:solidFill>
                  <a:schemeClr val="bg1"/>
                </a:solidFill>
              </a:rPr>
              <a:t>Imágenes en Cardiología</a:t>
            </a:r>
          </a:p>
          <a:p>
            <a:pPr marL="1162050" lvl="1" indent="0">
              <a:buNone/>
            </a:pPr>
            <a:r>
              <a:rPr lang="es-PE" dirty="0">
                <a:solidFill>
                  <a:schemeClr val="bg1"/>
                </a:solidFill>
              </a:rPr>
              <a:t>Cardiología intervencionista</a:t>
            </a:r>
          </a:p>
          <a:p>
            <a:endParaRPr lang="es-PE" sz="2800" dirty="0">
              <a:solidFill>
                <a:prstClr val="white"/>
              </a:solidFill>
            </a:endParaRPr>
          </a:p>
          <a:p>
            <a:endParaRPr lang="es-PE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69535"/>
      </p:ext>
    </p:extLst>
  </p:cSld>
  <p:clrMapOvr>
    <a:masterClrMapping/>
  </p:clrMapOvr>
  <p:transition advTm="4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3339" y="152725"/>
            <a:ext cx="8229600" cy="15682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XXVIII CONGRESO            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SUDAMERICANO DE CARDIOLOGIA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XIX CURSO DE CARDIOLOGIA PARA EL CONSULTOR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LIMA, 27 al 30 de Junio 2018</a:t>
            </a:r>
          </a:p>
          <a:p>
            <a:pPr marL="0" indent="0">
              <a:buNone/>
            </a:pPr>
            <a:endParaRPr lang="es-PE" sz="1600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2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32" y="47667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pecard.org/peru/images/logosp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50"/>
            <a:ext cx="1218437" cy="10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16970" y="2012736"/>
            <a:ext cx="8719525" cy="458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800" b="1" dirty="0">
                <a:solidFill>
                  <a:schemeClr val="bg1"/>
                </a:solidFill>
              </a:rPr>
              <a:t>TRABAJOS LIBRES 2018</a:t>
            </a:r>
            <a:endParaRPr lang="es-PE" sz="28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PE" sz="2800" dirty="0">
              <a:solidFill>
                <a:schemeClr val="bg1"/>
              </a:solidFill>
            </a:endParaRPr>
          </a:p>
          <a:p>
            <a:r>
              <a:rPr lang="es-PE" sz="2800" dirty="0">
                <a:solidFill>
                  <a:schemeClr val="bg1"/>
                </a:solidFill>
              </a:rPr>
              <a:t>Los trabajos deben incluir: Título, Autores y Resumen (el resumen será de 500 palabras como máximo, en Arial N° 12).</a:t>
            </a:r>
          </a:p>
          <a:p>
            <a:r>
              <a:rPr lang="es-PE" sz="2800" dirty="0">
                <a:solidFill>
                  <a:schemeClr val="bg1"/>
                </a:solidFill>
              </a:rPr>
              <a:t>El Comité Evaluador establecerá si el Trabajo Libre es para Poster o para Presentación Oral de 10 minutos. </a:t>
            </a:r>
          </a:p>
          <a:p>
            <a:r>
              <a:rPr lang="es-PE" sz="2800" dirty="0">
                <a:solidFill>
                  <a:schemeClr val="bg1"/>
                </a:solidFill>
              </a:rPr>
              <a:t>Los trabajos se enviarán hasta el 30 de Abril del 2018, vía e mail a la Sociedad Peruana de Cardiología: peru@sopecard.org. Recibirán un email de confirmación de recepción del resumen a exponer.</a:t>
            </a:r>
          </a:p>
          <a:p>
            <a:r>
              <a:rPr lang="es-PE" sz="2800" dirty="0">
                <a:solidFill>
                  <a:schemeClr val="bg1"/>
                </a:solidFill>
              </a:rPr>
              <a:t>Cualquier información necesaria respecto al proceso lo puede encontrar en:</a:t>
            </a:r>
          </a:p>
          <a:p>
            <a:pPr marL="0" indent="0">
              <a:buNone/>
            </a:pPr>
            <a:r>
              <a:rPr lang="es-PE" sz="2800" dirty="0">
                <a:solidFill>
                  <a:schemeClr val="bg1"/>
                </a:solidFill>
              </a:rPr>
              <a:t>      www.sopecard.org</a:t>
            </a:r>
          </a:p>
          <a:p>
            <a:pPr marL="0" indent="0">
              <a:buNone/>
            </a:pPr>
            <a:r>
              <a:rPr lang="es-PE" sz="2800" dirty="0">
                <a:solidFill>
                  <a:schemeClr val="bg1"/>
                </a:solidFill>
              </a:rPr>
              <a:t>       </a:t>
            </a:r>
            <a:r>
              <a:rPr lang="es-PE" sz="2800" dirty="0" err="1">
                <a:solidFill>
                  <a:schemeClr val="bg1"/>
                </a:solidFill>
              </a:rPr>
              <a:t>Telef</a:t>
            </a:r>
            <a:r>
              <a:rPr lang="es-PE" sz="2800" dirty="0">
                <a:solidFill>
                  <a:schemeClr val="bg1"/>
                </a:solidFill>
              </a:rPr>
              <a:t>: (51-1) 4415932</a:t>
            </a:r>
          </a:p>
          <a:p>
            <a:endParaRPr lang="es-PE" sz="2800" dirty="0">
              <a:solidFill>
                <a:schemeClr val="bg1"/>
              </a:solidFill>
            </a:endParaRPr>
          </a:p>
          <a:p>
            <a:endParaRPr lang="es-P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14915"/>
      </p:ext>
    </p:extLst>
  </p:cSld>
  <p:clrMapOvr>
    <a:masterClrMapping/>
  </p:clrMapOvr>
  <p:transition advTm="4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2924944"/>
            <a:ext cx="4355976" cy="1143000"/>
          </a:xfrm>
        </p:spPr>
        <p:txBody>
          <a:bodyPr>
            <a:normAutofit fontScale="90000"/>
          </a:bodyPr>
          <a:lstStyle/>
          <a:p>
            <a:r>
              <a:rPr lang="es-PE" i="1" dirty="0">
                <a:solidFill>
                  <a:srgbClr val="FFFF00"/>
                </a:solidFill>
                <a:latin typeface="Cataneo BT" pitchFamily="66" charset="0"/>
              </a:rPr>
              <a:t>Los </a:t>
            </a:r>
            <a:br>
              <a:rPr lang="es-PE" i="1" dirty="0">
                <a:solidFill>
                  <a:srgbClr val="FFFF00"/>
                </a:solidFill>
                <a:latin typeface="Cataneo BT" pitchFamily="66" charset="0"/>
              </a:rPr>
            </a:br>
            <a:r>
              <a:rPr lang="es-PE" i="1" dirty="0">
                <a:solidFill>
                  <a:srgbClr val="FFFF00"/>
                </a:solidFill>
                <a:latin typeface="Cataneo BT" pitchFamily="66" charset="0"/>
              </a:rPr>
              <a:t>esperamos</a:t>
            </a:r>
          </a:p>
        </p:txBody>
      </p:sp>
      <p:pic>
        <p:nvPicPr>
          <p:cNvPr id="4" name="Picture 6" descr="http://estamosjodidos.files.wordpress.com/2011/06/mapa-bandera-del-pe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6085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Imagen 1" descr="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296144" cy="1296144"/>
          </a:xfrm>
          <a:prstGeom prst="rect">
            <a:avLst/>
          </a:prstGeom>
          <a:noFill/>
        </p:spPr>
      </p:pic>
      <p:pic>
        <p:nvPicPr>
          <p:cNvPr id="22533" name="Imagen 4" descr="http://www.sopecard.org/peru/images/logos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2656"/>
            <a:ext cx="1422878" cy="1368152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9184" y="332656"/>
            <a:ext cx="5437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XXVIII CONGRESO SUDAMERICANO DE CARDIOLOGIA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XXVIII SOUTH AMERICAN CONGRESS OF CARDIOLOGY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“DR. JORGE RODRIGUEZ LARRAÓN”</a:t>
            </a:r>
            <a:endParaRPr lang="es-PE" sz="16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Arial" pitchFamily="34" charset="0"/>
              </a:rPr>
              <a:t>XIX CARDIOLOGY COURSE FOR THE CONSULTANT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5900" y="9280525"/>
            <a:ext cx="54292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Informes: 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4"/>
              </a:rPr>
              <a:t>www.sopecard.org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e-mail: 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5"/>
              </a:rPr>
              <a:t>peru@sopecard.org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Telf: (51-1)4415932    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    http://www.sscardio.org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76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27 AL 30 DE JUNIO 2018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LIMA – PERÚ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922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91780" y="1566011"/>
            <a:ext cx="396044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Organizado por</a:t>
            </a:r>
          </a:p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SOCIEDAD PERUANA DE CARDIOLOGÍA</a:t>
            </a:r>
            <a:endParaRPr lang="es-PE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1646" y="2150187"/>
            <a:ext cx="2562932" cy="4604305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FF00"/>
                </a:solidFill>
              </a:rPr>
              <a:t>PREMIOS A LA INVESTIGACION</a:t>
            </a:r>
            <a:br>
              <a:rPr lang="es-PE" b="1" dirty="0">
                <a:solidFill>
                  <a:srgbClr val="FFFF00"/>
                </a:solidFill>
              </a:rPr>
            </a:br>
            <a:r>
              <a:rPr lang="es-PE" b="1" dirty="0">
                <a:solidFill>
                  <a:srgbClr val="FFFF00"/>
                </a:solidFill>
              </a:rPr>
              <a:t>CARDIOSUR 2018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456" y="1844824"/>
            <a:ext cx="8229600" cy="4525963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La Sociedad Sudamericana de Cardiología en su afán de estimular la investigación en el campo cardiológico de la región, ha instituido </a:t>
            </a:r>
          </a:p>
          <a:p>
            <a:r>
              <a:rPr lang="es-PE" dirty="0">
                <a:solidFill>
                  <a:schemeClr val="bg1"/>
                </a:solidFill>
              </a:rPr>
              <a:t>El Premio al Cardiólogo Sudamericano Joven</a:t>
            </a:r>
          </a:p>
          <a:p>
            <a:pPr>
              <a:buNone/>
            </a:pPr>
            <a:r>
              <a:rPr lang="es-PE" dirty="0">
                <a:solidFill>
                  <a:schemeClr val="bg1"/>
                </a:solidFill>
              </a:rPr>
              <a:t>    1° Puesto: $ 3000    y    2° Puesto: $ 1,500</a:t>
            </a:r>
          </a:p>
          <a:p>
            <a:r>
              <a:rPr lang="es-PE" dirty="0">
                <a:solidFill>
                  <a:schemeClr val="bg1"/>
                </a:solidFill>
              </a:rPr>
              <a:t>El Premio al Residente de Cardiología en Sudamérica: “DR. JORGE</a:t>
            </a:r>
            <a:r>
              <a:rPr lang="es-PE" dirty="0"/>
              <a:t> </a:t>
            </a:r>
            <a:r>
              <a:rPr lang="es-PE" dirty="0">
                <a:solidFill>
                  <a:schemeClr val="bg1"/>
                </a:solidFill>
              </a:rPr>
              <a:t>DIGHIERO” </a:t>
            </a:r>
          </a:p>
          <a:p>
            <a:pPr>
              <a:buNone/>
            </a:pPr>
            <a:r>
              <a:rPr lang="es-PE" dirty="0">
                <a:solidFill>
                  <a:schemeClr val="bg1"/>
                </a:solidFill>
              </a:rPr>
              <a:t>    1° Puesto: $ 3000    y    2° Puesto: $ 1,500</a:t>
            </a:r>
          </a:p>
          <a:p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92076"/>
            <a:ext cx="903649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5820"/>
      </p:ext>
    </p:extLst>
  </p:cSld>
  <p:clrMapOvr>
    <a:masterClrMapping/>
  </p:clrMapOvr>
  <p:transition advTm="4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FF00"/>
                </a:solidFill>
              </a:rPr>
              <a:t>PREMIOS A LA INVESTIGACION</a:t>
            </a:r>
            <a:br>
              <a:rPr lang="es-PE" b="1" dirty="0">
                <a:solidFill>
                  <a:srgbClr val="FFFF00"/>
                </a:solidFill>
              </a:rPr>
            </a:br>
            <a:r>
              <a:rPr lang="es-PE" b="1" dirty="0">
                <a:solidFill>
                  <a:srgbClr val="FFFF00"/>
                </a:solidFill>
              </a:rPr>
              <a:t>CARDIOSUR 2018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92076"/>
            <a:ext cx="9036496" cy="1066892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>
                <a:solidFill>
                  <a:schemeClr val="bg1"/>
                </a:solidFill>
              </a:rPr>
              <a:t>Participantes: </a:t>
            </a:r>
          </a:p>
          <a:p>
            <a:r>
              <a:rPr lang="es-PE" dirty="0">
                <a:solidFill>
                  <a:schemeClr val="bg1"/>
                </a:solidFill>
              </a:rPr>
              <a:t>Podrán participar todos los Médicos Cardiólogos de Sudamérica menores de 45 años (a la fecha 31 de marzo 2018)</a:t>
            </a:r>
          </a:p>
          <a:p>
            <a:r>
              <a:rPr lang="es-PE" dirty="0">
                <a:solidFill>
                  <a:schemeClr val="bg1"/>
                </a:solidFill>
              </a:rPr>
              <a:t>Y los Residentes de Cardiólogo (a la fecha 31 de marzo 2018)</a:t>
            </a:r>
          </a:p>
        </p:txBody>
      </p:sp>
    </p:spTree>
    <p:extLst>
      <p:ext uri="{BB962C8B-B14F-4D97-AF65-F5344CB8AC3E}">
        <p14:creationId xmlns:p14="http://schemas.microsoft.com/office/powerpoint/2010/main" val="1891923124"/>
      </p:ext>
    </p:extLst>
  </p:cSld>
  <p:clrMapOvr>
    <a:masterClrMapping/>
  </p:clrMapOvr>
  <p:transition advTm="4000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FF00"/>
                </a:solidFill>
              </a:rPr>
              <a:t>PREMIOS A LA INVESTIGACION</a:t>
            </a:r>
            <a:br>
              <a:rPr lang="es-PE" b="1" dirty="0">
                <a:solidFill>
                  <a:srgbClr val="FFFF00"/>
                </a:solidFill>
              </a:rPr>
            </a:br>
            <a:r>
              <a:rPr lang="es-PE" b="1" dirty="0">
                <a:solidFill>
                  <a:srgbClr val="FFFF00"/>
                </a:solidFill>
              </a:rPr>
              <a:t>CARDIOSUR 2018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92076"/>
            <a:ext cx="9036496" cy="1066892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>
                <a:solidFill>
                  <a:schemeClr val="bg1"/>
                </a:solidFill>
              </a:rPr>
              <a:t>Características del Trabajo:</a:t>
            </a:r>
          </a:p>
          <a:p>
            <a:r>
              <a:rPr lang="es-PE" dirty="0">
                <a:solidFill>
                  <a:schemeClr val="bg1"/>
                </a:solidFill>
              </a:rPr>
              <a:t>Deben ser originales</a:t>
            </a:r>
          </a:p>
          <a:p>
            <a:r>
              <a:rPr lang="es-PE" dirty="0">
                <a:solidFill>
                  <a:schemeClr val="bg1"/>
                </a:solidFill>
              </a:rPr>
              <a:t>Deben ser inéditos</a:t>
            </a:r>
          </a:p>
          <a:p>
            <a:r>
              <a:rPr lang="es-PE" dirty="0">
                <a:solidFill>
                  <a:schemeClr val="bg1"/>
                </a:solidFill>
              </a:rPr>
              <a:t>El tema debe ser del campo cardiológico</a:t>
            </a:r>
          </a:p>
          <a:p>
            <a:r>
              <a:rPr lang="es-PE" dirty="0">
                <a:solidFill>
                  <a:schemeClr val="bg1"/>
                </a:solidFill>
              </a:rPr>
              <a:t>Haber sido desarrollado en su totalidad en un país de Sudamérica, durante el año 2017  hasta el 31 de Marzo del 2018</a:t>
            </a:r>
          </a:p>
        </p:txBody>
      </p:sp>
    </p:spTree>
    <p:extLst>
      <p:ext uri="{BB962C8B-B14F-4D97-AF65-F5344CB8AC3E}">
        <p14:creationId xmlns:p14="http://schemas.microsoft.com/office/powerpoint/2010/main" val="3862446264"/>
      </p:ext>
    </p:extLst>
  </p:cSld>
  <p:clrMapOvr>
    <a:masterClrMapping/>
  </p:clrMapOvr>
  <p:transition advTm="4000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FF00"/>
                </a:solidFill>
              </a:rPr>
              <a:t>PREMIOS A LA INVESTIGACION</a:t>
            </a:r>
            <a:br>
              <a:rPr lang="es-PE" b="1" dirty="0">
                <a:solidFill>
                  <a:srgbClr val="FFFF00"/>
                </a:solidFill>
              </a:rPr>
            </a:br>
            <a:r>
              <a:rPr lang="es-PE" b="1" dirty="0">
                <a:solidFill>
                  <a:srgbClr val="FFFF00"/>
                </a:solidFill>
              </a:rPr>
              <a:t>CARDIOSUR 2018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92076"/>
            <a:ext cx="9036496" cy="1066892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754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dirty="0">
                <a:solidFill>
                  <a:schemeClr val="bg1"/>
                </a:solidFill>
              </a:rPr>
              <a:t>Entrega de Trabajos:</a:t>
            </a:r>
          </a:p>
          <a:p>
            <a:r>
              <a:rPr lang="es-PE" dirty="0">
                <a:solidFill>
                  <a:schemeClr val="bg1"/>
                </a:solidFill>
              </a:rPr>
              <a:t>Hasta el 1° de abril del 2018, en la Sociedad de Cardiología de su país.</a:t>
            </a:r>
          </a:p>
          <a:p>
            <a:r>
              <a:rPr lang="es-PE" dirty="0">
                <a:solidFill>
                  <a:schemeClr val="bg1"/>
                </a:solidFill>
              </a:rPr>
              <a:t>Cada Sociedad de Cardiología realizará la evaluación de los trabajos su país y determinará cual les representará en cada modalidad (Cardiólogo Joven y Residente), y enviarán dichos trabajos a la Secretaría Ejecutiva de CARDIOSUR hasta el 1 de Junio</a:t>
            </a:r>
          </a:p>
          <a:p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98869"/>
      </p:ext>
    </p:extLst>
  </p:cSld>
  <p:clrMapOvr>
    <a:masterClrMapping/>
  </p:clrMapOvr>
  <p:transition advTm="4000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FF00"/>
                </a:solidFill>
              </a:rPr>
              <a:t>PREMIOS A LA INVESTIGACION</a:t>
            </a:r>
            <a:br>
              <a:rPr lang="es-PE" b="1" dirty="0">
                <a:solidFill>
                  <a:srgbClr val="FFFF00"/>
                </a:solidFill>
              </a:rPr>
            </a:br>
            <a:r>
              <a:rPr lang="es-PE" b="1" dirty="0">
                <a:solidFill>
                  <a:srgbClr val="FFFF00"/>
                </a:solidFill>
              </a:rPr>
              <a:t>CARDIOSUR 2018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1066892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PE" dirty="0">
                <a:solidFill>
                  <a:schemeClr val="bg1"/>
                </a:solidFill>
              </a:rPr>
              <a:t>El trabajo debe incluir:</a:t>
            </a:r>
          </a:p>
          <a:p>
            <a:r>
              <a:rPr lang="es-PE" dirty="0">
                <a:solidFill>
                  <a:schemeClr val="bg1"/>
                </a:solidFill>
              </a:rPr>
              <a:t>Título</a:t>
            </a:r>
          </a:p>
          <a:p>
            <a:r>
              <a:rPr lang="es-PE" dirty="0">
                <a:solidFill>
                  <a:schemeClr val="bg1"/>
                </a:solidFill>
              </a:rPr>
              <a:t>Autores</a:t>
            </a:r>
          </a:p>
          <a:p>
            <a:r>
              <a:rPr lang="es-PE" dirty="0">
                <a:solidFill>
                  <a:schemeClr val="bg1"/>
                </a:solidFill>
              </a:rPr>
              <a:t>Resumen</a:t>
            </a:r>
          </a:p>
          <a:p>
            <a:r>
              <a:rPr lang="es-PE" dirty="0">
                <a:solidFill>
                  <a:schemeClr val="bg1"/>
                </a:solidFill>
              </a:rPr>
              <a:t>Marco Teórico</a:t>
            </a:r>
          </a:p>
          <a:p>
            <a:r>
              <a:rPr lang="es-PE" dirty="0">
                <a:solidFill>
                  <a:schemeClr val="bg1"/>
                </a:solidFill>
              </a:rPr>
              <a:t>Material y Métodos</a:t>
            </a:r>
          </a:p>
          <a:p>
            <a:r>
              <a:rPr lang="es-PE" dirty="0">
                <a:solidFill>
                  <a:schemeClr val="bg1"/>
                </a:solidFill>
              </a:rPr>
              <a:t>Resultados</a:t>
            </a:r>
          </a:p>
          <a:p>
            <a:r>
              <a:rPr lang="es-PE" dirty="0">
                <a:solidFill>
                  <a:schemeClr val="bg1"/>
                </a:solidFill>
              </a:rPr>
              <a:t>Discusión</a:t>
            </a:r>
          </a:p>
          <a:p>
            <a:r>
              <a:rPr lang="es-PE" dirty="0">
                <a:solidFill>
                  <a:schemeClr val="bg1"/>
                </a:solidFill>
              </a:rPr>
              <a:t>Bibliografía</a:t>
            </a:r>
          </a:p>
          <a:p>
            <a:r>
              <a:rPr lang="es-PE" dirty="0">
                <a:solidFill>
                  <a:schemeClr val="bg1"/>
                </a:solidFill>
              </a:rPr>
              <a:t>Fuentes de financiamiento, conflicto de interés</a:t>
            </a:r>
          </a:p>
        </p:txBody>
      </p:sp>
    </p:spTree>
    <p:extLst>
      <p:ext uri="{BB962C8B-B14F-4D97-AF65-F5344CB8AC3E}">
        <p14:creationId xmlns:p14="http://schemas.microsoft.com/office/powerpoint/2010/main" val="1171080249"/>
      </p:ext>
    </p:extLst>
  </p:cSld>
  <p:clrMapOvr>
    <a:masterClrMapping/>
  </p:clrMapOvr>
  <p:transition advTm="4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3339" y="152725"/>
            <a:ext cx="8229600" cy="15682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XXVIII CONGRESO            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SUDAMERICANO DE CARDIOLOGIA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XIX CURSO DE CARDIOLOGIA PARA EL CONSULTOR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LIMA, 27 al 30 de Junio 2018</a:t>
            </a:r>
          </a:p>
          <a:p>
            <a:pPr marL="0" indent="0">
              <a:buNone/>
            </a:pPr>
            <a:endParaRPr lang="es-PE" sz="1600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2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32" y="47667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pecard.org/peru/images/logosp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50"/>
            <a:ext cx="1218437" cy="10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16970" y="2012736"/>
            <a:ext cx="8719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CONCURSO AL MEJOR TRABAJO REALIZADO POR UN RESIDENTE DE CARDIOLOGIA DE SUDAMÉRICA</a:t>
            </a:r>
          </a:p>
          <a:p>
            <a:pPr marL="0" indent="0">
              <a:buNone/>
            </a:pPr>
            <a:r>
              <a:rPr lang="es-PE" sz="2800" dirty="0">
                <a:solidFill>
                  <a:schemeClr val="bg1"/>
                </a:solidFill>
              </a:rPr>
              <a:t>                               “DR. JORGE</a:t>
            </a:r>
            <a:r>
              <a:rPr lang="es-PE" sz="2800" dirty="0"/>
              <a:t> </a:t>
            </a:r>
            <a:r>
              <a:rPr lang="es-PE" sz="2800" dirty="0">
                <a:solidFill>
                  <a:schemeClr val="bg1"/>
                </a:solidFill>
              </a:rPr>
              <a:t>DIGHIERO”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2800" b="1" dirty="0">
                <a:solidFill>
                  <a:schemeClr val="bg1"/>
                </a:solidFill>
              </a:rPr>
              <a:t>Trabajo realizado entre el 2017 al 31 de marzo 2018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1° Premio $ 3000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2° Premio $ 1500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Cada Sociedad organiza el concurso en su país y elige a su representante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La Sociedad Nacional cubre los gastos de asistencia a su representante al CARDIOSUR 2018</a:t>
            </a:r>
            <a:endParaRPr lang="es-PE" sz="2800" dirty="0">
              <a:solidFill>
                <a:schemeClr val="bg1"/>
              </a:solidFill>
            </a:endParaRPr>
          </a:p>
          <a:p>
            <a:endParaRPr lang="es-P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89015"/>
      </p:ext>
    </p:extLst>
  </p:cSld>
  <p:clrMapOvr>
    <a:masterClrMapping/>
  </p:clrMapOvr>
  <p:transition advTm="4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3339" y="152725"/>
            <a:ext cx="8229600" cy="15682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XXVIII CONGRESO            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SUDAMERICANO DE CARDIOLOGIA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XIX CURSO DE CARDIOLOGIA PARA EL CONSULTOR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PE" sz="1600" b="1" dirty="0">
                <a:solidFill>
                  <a:srgbClr val="FFFF00"/>
                </a:solidFill>
                <a:ea typeface="Calibri"/>
                <a:cs typeface="Times New Roman"/>
              </a:rPr>
              <a:t>LIMA, 27 al 30 de Junio 2018</a:t>
            </a:r>
          </a:p>
          <a:p>
            <a:pPr marL="0" indent="0">
              <a:buNone/>
            </a:pPr>
            <a:endParaRPr lang="es-PE" sz="1600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2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32" y="47667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pecard.org/peru/images/logosp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50"/>
            <a:ext cx="1218437" cy="10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16970" y="2012736"/>
            <a:ext cx="8719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800" b="1" dirty="0">
                <a:solidFill>
                  <a:prstClr val="white"/>
                </a:solidFill>
              </a:rPr>
              <a:t>CONCURSO AL MEJOR TRABAJO REALIZADO POR UN CARDIOLOGO MENOR DE 45 AÑOS DE SUDAMÉRICA</a:t>
            </a:r>
          </a:p>
          <a:p>
            <a:r>
              <a:rPr lang="es-ES" sz="2800" b="1" dirty="0">
                <a:solidFill>
                  <a:prstClr val="white"/>
                </a:solidFill>
              </a:rPr>
              <a:t>Trabajo realizado entre el 2017 al 31 de marzo 2018</a:t>
            </a:r>
          </a:p>
          <a:p>
            <a:r>
              <a:rPr lang="es-ES" sz="2800" b="1" dirty="0">
                <a:solidFill>
                  <a:prstClr val="white"/>
                </a:solidFill>
              </a:rPr>
              <a:t>1° Premio $ 3000 </a:t>
            </a:r>
          </a:p>
          <a:p>
            <a:r>
              <a:rPr lang="es-ES" sz="2800" b="1" dirty="0">
                <a:solidFill>
                  <a:prstClr val="white"/>
                </a:solidFill>
              </a:rPr>
              <a:t>2° Premio $ 1500</a:t>
            </a:r>
          </a:p>
          <a:p>
            <a:r>
              <a:rPr lang="es-ES" sz="2800" b="1" dirty="0">
                <a:solidFill>
                  <a:prstClr val="white"/>
                </a:solidFill>
              </a:rPr>
              <a:t>Cada Sociedad organiza el concurso en su país y elige a su representante</a:t>
            </a:r>
          </a:p>
          <a:p>
            <a:r>
              <a:rPr lang="es-ES" sz="2800" b="1" dirty="0">
                <a:solidFill>
                  <a:prstClr val="white"/>
                </a:solidFill>
              </a:rPr>
              <a:t>La Sociedad Nacional cubre los gastos de asistencia a su representante al CARDIOSUR 2018</a:t>
            </a:r>
            <a:endParaRPr lang="es-PE" sz="2800" dirty="0">
              <a:solidFill>
                <a:prstClr val="white"/>
              </a:solidFill>
            </a:endParaRPr>
          </a:p>
          <a:p>
            <a:endParaRPr lang="es-PE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3854"/>
      </p:ext>
    </p:extLst>
  </p:cSld>
  <p:clrMapOvr>
    <a:masterClrMapping/>
  </p:clrMapOvr>
  <p:transition advTm="4000">
    <p:dissolv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1052</Words>
  <Application>Microsoft Office PowerPoint</Application>
  <PresentationFormat>Presentación en pantalla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Cataneo BT</vt:lpstr>
      <vt:lpstr>Times New Roman</vt:lpstr>
      <vt:lpstr>Tema de Office</vt:lpstr>
      <vt:lpstr>2_Tema de Office</vt:lpstr>
      <vt:lpstr>1_Tema de Office</vt:lpstr>
      <vt:lpstr>Presentación de PowerPoint</vt:lpstr>
      <vt:lpstr>Presentación de PowerPoint</vt:lpstr>
      <vt:lpstr>PREMIOS A LA INVESTIGACION CARDIOSUR 2018</vt:lpstr>
      <vt:lpstr>PREMIOS A LA INVESTIGACION CARDIOSUR 2018</vt:lpstr>
      <vt:lpstr>PREMIOS A LA INVESTIGACION CARDIOSUR 2018</vt:lpstr>
      <vt:lpstr>PREMIOS A LA INVESTIGACION CARDIOSUR 2018</vt:lpstr>
      <vt:lpstr>PREMIOS A LA INVESTIGACION CARDIOSUR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 esperamos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Doctor Ruiz</dc:creator>
  <cp:lastModifiedBy>Jorge luis Sánchez Sánchez</cp:lastModifiedBy>
  <cp:revision>84</cp:revision>
  <dcterms:created xsi:type="dcterms:W3CDTF">2016-10-13T04:48:20Z</dcterms:created>
  <dcterms:modified xsi:type="dcterms:W3CDTF">2018-04-10T17:00:56Z</dcterms:modified>
</cp:coreProperties>
</file>